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4" r:id="rId9"/>
    <p:sldId id="268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2" autoAdjust="0"/>
    <p:restoredTop sz="94660"/>
  </p:normalViewPr>
  <p:slideViewPr>
    <p:cSldViewPr>
      <p:cViewPr>
        <p:scale>
          <a:sx n="70" d="100"/>
          <a:sy n="70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19.08.2016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d7OvbM" TargetMode="External"/><Relationship Id="rId2" Type="http://schemas.openxmlformats.org/officeDocument/2006/relationships/hyperlink" Target="https://goo.gl/I1SxK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1208" y="1844824"/>
            <a:ext cx="7416824" cy="158417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Использование степеней сравнения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3200" b="1" dirty="0" smtClean="0"/>
              <a:t>прилагательных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в </a:t>
            </a:r>
            <a:r>
              <a:rPr lang="ru-RU" sz="3200" dirty="0" smtClean="0"/>
              <a:t>романе «Джейн Эйр»</a:t>
            </a:r>
            <a:r>
              <a:rPr lang="ru-RU" sz="3200" b="1" dirty="0" smtClean="0"/>
              <a:t>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861048"/>
            <a:ext cx="5112568" cy="185395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200" dirty="0" smtClean="0"/>
              <a:t>Выполнил: Попова Полина</a:t>
            </a:r>
            <a:r>
              <a:rPr lang="en-US" sz="2200" dirty="0" smtClean="0"/>
              <a:t> </a:t>
            </a:r>
            <a:r>
              <a:rPr lang="ru-RU" sz="2200" dirty="0" smtClean="0"/>
              <a:t>Николаевна,</a:t>
            </a:r>
          </a:p>
          <a:p>
            <a:pPr algn="l"/>
            <a:r>
              <a:rPr lang="ru-RU" sz="2200" dirty="0" smtClean="0"/>
              <a:t> ученица 8 «А» класса</a:t>
            </a:r>
          </a:p>
          <a:p>
            <a:pPr algn="l"/>
            <a:r>
              <a:rPr lang="ru-RU" sz="2200" dirty="0" smtClean="0"/>
              <a:t>МНБОУ «Лицей № 76»</a:t>
            </a:r>
          </a:p>
          <a:p>
            <a:pPr algn="l"/>
            <a:r>
              <a:rPr lang="ru-RU" sz="2200" dirty="0" smtClean="0"/>
              <a:t>Руководитель: </a:t>
            </a:r>
            <a:r>
              <a:rPr lang="ru-RU" sz="2200" dirty="0" err="1" smtClean="0"/>
              <a:t>Бобаченко</a:t>
            </a:r>
            <a:r>
              <a:rPr lang="ru-RU" sz="2200" dirty="0" smtClean="0"/>
              <a:t> С. В.,</a:t>
            </a:r>
          </a:p>
          <a:p>
            <a:pPr algn="l"/>
            <a:r>
              <a:rPr lang="ru-RU" sz="2200" dirty="0" smtClean="0"/>
              <a:t>учитель английского языка</a:t>
            </a:r>
          </a:p>
          <a:p>
            <a:pPr algn="l"/>
            <a:r>
              <a:rPr lang="ru-RU" sz="2200" dirty="0" smtClean="0"/>
              <a:t>МНБОУ «Лицей № 76»</a:t>
            </a:r>
          </a:p>
          <a:p>
            <a:pPr algn="l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71208" y="83671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II Всероссийский конкурс детских исследовательских проектов</a:t>
            </a:r>
          </a:p>
          <a:p>
            <a:pPr algn="ctr"/>
            <a:r>
              <a:rPr lang="en-US" dirty="0" smtClean="0"/>
              <a:t>   </a:t>
            </a:r>
            <a:r>
              <a:rPr lang="ru-RU" dirty="0" smtClean="0"/>
              <a:t>«</a:t>
            </a:r>
            <a:r>
              <a:rPr lang="ru-RU" dirty="0"/>
              <a:t>Первые шаги в науку»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Гуманитарные науки</a:t>
            </a:r>
          </a:p>
        </p:txBody>
      </p:sp>
    </p:spTree>
    <p:extLst>
      <p:ext uri="{BB962C8B-B14F-4D97-AF65-F5344CB8AC3E}">
        <p14:creationId xmlns:p14="http://schemas.microsoft.com/office/powerpoint/2010/main" val="318701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50938" y="5373688"/>
            <a:ext cx="7993062" cy="798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3569" y="765175"/>
            <a:ext cx="8064895" cy="489607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 </a:t>
            </a:r>
            <a:r>
              <a:rPr lang="ru-RU" sz="2400" dirty="0"/>
              <a:t>Сравнительная и превосходная степень </a:t>
            </a:r>
            <a:r>
              <a:rPr lang="ru-RU" sz="2400" dirty="0" smtClean="0"/>
              <a:t>подразделяются </a:t>
            </a:r>
            <a:r>
              <a:rPr lang="ru-RU" sz="2400" dirty="0"/>
              <a:t>на простую (</a:t>
            </a:r>
            <a:r>
              <a:rPr lang="ru-RU" sz="2400" dirty="0" smtClean="0"/>
              <a:t>аналитическую) и </a:t>
            </a:r>
            <a:r>
              <a:rPr lang="ru-RU" sz="2400" dirty="0"/>
              <a:t>составную (</a:t>
            </a:r>
            <a:r>
              <a:rPr lang="ru-RU" sz="2400" dirty="0" smtClean="0"/>
              <a:t>синтетическую). Качественные прилагательные в русском языке могут иметь краткую форму. </a:t>
            </a:r>
          </a:p>
          <a:p>
            <a:pPr algn="just"/>
            <a:r>
              <a:rPr lang="ru-RU" sz="2400" dirty="0"/>
              <a:t>Н</a:t>
            </a:r>
            <a:r>
              <a:rPr lang="ru-RU" sz="2400" dirty="0" smtClean="0"/>
              <a:t>аряду </a:t>
            </a:r>
            <a:r>
              <a:rPr lang="ru-RU" sz="2400" dirty="0"/>
              <a:t>с правилами есть и исключения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/>
              <a:t>Значительные выразительные возможности заложены в формах степеней сравнения имени прилагательного. </a:t>
            </a:r>
            <a:r>
              <a:rPr lang="ru-RU" sz="2400" dirty="0" smtClean="0"/>
              <a:t>Основная </a:t>
            </a:r>
            <a:r>
              <a:rPr lang="ru-RU" sz="2400" dirty="0"/>
              <a:t>их функция – сравнение предметов и явлений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Положительная </a:t>
            </a:r>
            <a:r>
              <a:rPr lang="ru-RU" sz="2400" dirty="0"/>
              <a:t>степень сравнения встречается чаще, чем сравнительная и превосходная. При употреблении форм сравнительной степени прилагательных могут быть отклонения от литературной нормы. </a:t>
            </a:r>
            <a:endParaRPr lang="ru-RU" sz="2400" dirty="0" smtClean="0"/>
          </a:p>
          <a:p>
            <a:pPr algn="just"/>
            <a:r>
              <a:rPr lang="ru-RU" sz="2400" dirty="0"/>
              <a:t>С</a:t>
            </a:r>
            <a:r>
              <a:rPr lang="ru-RU" sz="2400" dirty="0" smtClean="0"/>
              <a:t>пособов </a:t>
            </a:r>
            <a:r>
              <a:rPr lang="ru-RU" sz="2400" dirty="0"/>
              <a:t>образования степеней сравнения в английском языке гораздо больше, чем в русском.</a:t>
            </a:r>
            <a:endParaRPr lang="ru-RU" sz="2400" dirty="0" smtClean="0"/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88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933056"/>
            <a:ext cx="6781800" cy="1600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</a:rPr>
              <a:t>Спасибо за внимание!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83568" y="980728"/>
            <a:ext cx="8229600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Источники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https://goo.gl/I1SxKH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1600" dirty="0" smtClean="0"/>
              <a:t>картинка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dirty="0" smtClean="0"/>
              <a:t>Ш</a:t>
            </a:r>
            <a:r>
              <a:rPr lang="ru-RU" sz="1600" dirty="0" smtClean="0"/>
              <a:t>. </a:t>
            </a:r>
            <a:r>
              <a:rPr lang="ru-RU" sz="1600" dirty="0" err="1" smtClean="0"/>
              <a:t>Бронте</a:t>
            </a:r>
            <a:endParaRPr lang="ru-RU" sz="1600" dirty="0" smtClean="0"/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goo.gl/d7OvbM</a:t>
            </a:r>
            <a:r>
              <a:rPr lang="ru-RU" sz="1600" dirty="0" smtClean="0"/>
              <a:t>   </a:t>
            </a:r>
            <a:r>
              <a:rPr lang="ru-RU" sz="1600" dirty="0" smtClean="0"/>
              <a:t>картинка Дж</a:t>
            </a:r>
            <a:r>
              <a:rPr lang="ru-RU" sz="1600" dirty="0" smtClean="0"/>
              <a:t>. </a:t>
            </a:r>
            <a:r>
              <a:rPr lang="ru-RU" sz="1600" dirty="0" smtClean="0"/>
              <a:t>Эйр</a:t>
            </a:r>
            <a:endParaRPr lang="en-US" sz="1600" dirty="0" smtClean="0"/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84568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3" y="908721"/>
            <a:ext cx="8280920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 </a:t>
            </a:r>
            <a:r>
              <a:rPr lang="ru-RU" sz="2400" dirty="0" smtClean="0"/>
              <a:t>подтвердить наличие качественных прилагательных в форме степеней сравнения в русском и английском языках и показать возможности их стилистического использования.</a:t>
            </a:r>
            <a:endParaRPr lang="ru-RU" sz="2400" dirty="0"/>
          </a:p>
          <a:p>
            <a:pPr marL="0" indent="0">
              <a:buNone/>
            </a:pPr>
            <a:r>
              <a:rPr lang="ru-RU" b="1" dirty="0"/>
              <a:t>З</a:t>
            </a:r>
            <a:r>
              <a:rPr lang="ru-RU" b="1" dirty="0" smtClean="0"/>
              <a:t>адачи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sz="2400" dirty="0" smtClean="0"/>
              <a:t>1. Изучить особенности образования трёх степеней сравнения прилагательных в русском и английском языках. </a:t>
            </a:r>
          </a:p>
          <a:p>
            <a:pPr marL="0" indent="0" algn="just">
              <a:buNone/>
            </a:pPr>
            <a:r>
              <a:rPr lang="ru-RU" sz="2400" dirty="0" smtClean="0"/>
              <a:t>2. Исследовать стилистические возможности данной группы слов.</a:t>
            </a:r>
          </a:p>
          <a:p>
            <a:pPr marL="0" indent="0" algn="just">
              <a:buNone/>
            </a:pPr>
            <a:r>
              <a:rPr lang="ru-RU" sz="2400" dirty="0" smtClean="0"/>
              <a:t>3. Составить перечень примеров, относящихся к описанию дома, человека и пейзажа на примере произведения Ш. </a:t>
            </a:r>
            <a:r>
              <a:rPr lang="ru-RU" sz="2400" dirty="0" err="1" smtClean="0"/>
              <a:t>Бронте</a:t>
            </a:r>
            <a:r>
              <a:rPr lang="ru-RU" sz="2400" dirty="0" smtClean="0"/>
              <a:t> «Джейн Эйр».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14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8280920" cy="864096"/>
          </a:xfrm>
        </p:spPr>
        <p:txBody>
          <a:bodyPr>
            <a:normAutofit/>
          </a:bodyPr>
          <a:lstStyle/>
          <a:p>
            <a:pPr algn="just"/>
            <a:r>
              <a:rPr lang="ru-RU" sz="1900" dirty="0" smtClean="0"/>
              <a:t>Прилагательные украшают речь, делают её ярче, выразительнее, описывают свойства и качества предмета.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426236"/>
              </p:ext>
            </p:extLst>
          </p:nvPr>
        </p:nvGraphicFramePr>
        <p:xfrm>
          <a:off x="395536" y="1412776"/>
          <a:ext cx="8280920" cy="377734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80149"/>
                <a:gridCol w="4000771"/>
              </a:tblGrid>
              <a:tr h="108012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</a:rPr>
                        <a:t> </a:t>
                      </a:r>
                      <a:r>
                        <a:rPr lang="ru-RU" sz="1400" b="0" dirty="0">
                          <a:effectLst/>
                        </a:rPr>
                        <a:t>Эти слова, произнесенные </a:t>
                      </a:r>
                      <a:r>
                        <a:rPr lang="ru-RU" sz="1400" b="1" dirty="0">
                          <a:effectLst/>
                        </a:rPr>
                        <a:t>холодным, </a:t>
                      </a: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</a:rPr>
                        <a:t>спокойным </a:t>
                      </a:r>
                      <a:r>
                        <a:rPr lang="ru-RU" sz="1400" b="0" dirty="0">
                          <a:effectLst/>
                        </a:rPr>
                        <a:t>тоном, сильно уязвили и раздражили меня.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</a:rPr>
                        <a:t> </a:t>
                      </a:r>
                      <a:r>
                        <a:rPr lang="en-US" sz="1400" b="0" dirty="0">
                          <a:effectLst/>
                        </a:rPr>
                        <a:t>This, spoken in </a:t>
                      </a:r>
                      <a:r>
                        <a:rPr lang="en-US" sz="1400" b="1" dirty="0">
                          <a:solidFill>
                            <a:srgbClr val="FFFF00"/>
                          </a:solidFill>
                          <a:effectLst/>
                        </a:rPr>
                        <a:t>a cool, tranquil </a:t>
                      </a:r>
                      <a:r>
                        <a:rPr lang="en-US" sz="1400" b="0" dirty="0">
                          <a:effectLst/>
                        </a:rPr>
                        <a:t>tone, was mortifying and baffling enough.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9722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effectLst/>
                        </a:rPr>
                        <a:t> </a:t>
                      </a:r>
                      <a:r>
                        <a:rPr lang="ru-RU" sz="1400" b="0" dirty="0">
                          <a:effectLst/>
                        </a:rPr>
                        <a:t>Я выехала из </a:t>
                      </a:r>
                      <a:r>
                        <a:rPr lang="ru-RU" sz="1400" b="0" dirty="0" err="1">
                          <a:effectLst/>
                        </a:rPr>
                        <a:t>Уиткросса</a:t>
                      </a:r>
                      <a:r>
                        <a:rPr lang="ru-RU" sz="1400" b="0" dirty="0">
                          <a:effectLst/>
                        </a:rPr>
                        <a:t> во вторник </a:t>
                      </a:r>
                      <a:r>
                        <a:rPr lang="ru-RU" sz="1400" b="0" dirty="0" smtClean="0">
                          <a:effectLst/>
                        </a:rPr>
                        <a:t>днём</a:t>
                      </a:r>
                      <a:r>
                        <a:rPr lang="ru-RU" sz="1400" b="0" dirty="0">
                          <a:effectLst/>
                        </a:rPr>
                        <a:t>, а рано утром в четверг мы остановились, чтобы напоить лошадей, в </a:t>
                      </a: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</a:rPr>
                        <a:t>придорожной</a:t>
                      </a:r>
                      <a:r>
                        <a:rPr lang="ru-RU" sz="1400" b="0" dirty="0">
                          <a:effectLst/>
                        </a:rPr>
                        <a:t> гостинице, стоявшей среди </a:t>
                      </a:r>
                      <a:r>
                        <a:rPr lang="ru-RU" sz="1400" b="1" dirty="0" smtClean="0">
                          <a:solidFill>
                            <a:srgbClr val="FFFF00"/>
                          </a:solidFill>
                          <a:effectLst/>
                        </a:rPr>
                        <a:t>зелёных</a:t>
                      </a:r>
                      <a:r>
                        <a:rPr lang="ru-RU" sz="1400" b="1" dirty="0" smtClean="0">
                          <a:effectLst/>
                        </a:rPr>
                        <a:t> </a:t>
                      </a:r>
                      <a:r>
                        <a:rPr lang="ru-RU" sz="1400" b="0" dirty="0">
                          <a:effectLst/>
                        </a:rPr>
                        <a:t>изгородей</a:t>
                      </a:r>
                      <a:r>
                        <a:rPr lang="ru-RU" sz="1400" b="1" dirty="0">
                          <a:effectLst/>
                        </a:rPr>
                        <a:t>, </a:t>
                      </a:r>
                      <a:r>
                        <a:rPr lang="ru-RU" sz="1400" b="1" dirty="0">
                          <a:solidFill>
                            <a:srgbClr val="FFFF00"/>
                          </a:solidFill>
                          <a:effectLst/>
                        </a:rPr>
                        <a:t>широких полей и отлогих, спокойных </a:t>
                      </a:r>
                      <a:r>
                        <a:rPr lang="ru-RU" sz="1400" b="1" dirty="0">
                          <a:effectLst/>
                        </a:rPr>
                        <a:t>холмов.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effectLst/>
                        </a:rPr>
                        <a:t> </a:t>
                      </a:r>
                      <a:r>
                        <a:rPr lang="en-US" sz="1400" b="0" dirty="0">
                          <a:effectLst/>
                        </a:rPr>
                        <a:t>I had set out from </a:t>
                      </a:r>
                      <a:r>
                        <a:rPr lang="en-US" sz="1400" b="0" dirty="0" err="1">
                          <a:effectLst/>
                        </a:rPr>
                        <a:t>Whitcross</a:t>
                      </a:r>
                      <a:r>
                        <a:rPr lang="en-US" sz="1400" b="0" dirty="0">
                          <a:effectLst/>
                        </a:rPr>
                        <a:t> on a Tuesday afternoon, and early on the succeeding Thursday morning the coach stopped to water the horses at a </a:t>
                      </a:r>
                      <a:r>
                        <a:rPr lang="en-US" sz="1400" b="1" dirty="0">
                          <a:solidFill>
                            <a:srgbClr val="FFFF00"/>
                          </a:solidFill>
                          <a:effectLst/>
                        </a:rPr>
                        <a:t>wayside</a:t>
                      </a:r>
                      <a:r>
                        <a:rPr lang="en-US" sz="1400" b="0" dirty="0">
                          <a:effectLst/>
                        </a:rPr>
                        <a:t> inn, situated in the midst of scenery whose </a:t>
                      </a:r>
                      <a:r>
                        <a:rPr lang="en-US" sz="1400" b="1" dirty="0">
                          <a:solidFill>
                            <a:srgbClr val="FFFF00"/>
                          </a:solidFill>
                          <a:effectLst/>
                        </a:rPr>
                        <a:t>green</a:t>
                      </a:r>
                      <a:r>
                        <a:rPr lang="en-US" sz="1400" b="1" dirty="0">
                          <a:effectLst/>
                        </a:rPr>
                        <a:t> </a:t>
                      </a:r>
                      <a:r>
                        <a:rPr lang="en-US" sz="1400" b="0" dirty="0">
                          <a:effectLst/>
                        </a:rPr>
                        <a:t>hedges and </a:t>
                      </a:r>
                      <a:r>
                        <a:rPr lang="en-US" sz="1400" b="1" dirty="0">
                          <a:solidFill>
                            <a:srgbClr val="FFFF00"/>
                          </a:solidFill>
                          <a:effectLst/>
                        </a:rPr>
                        <a:t>large</a:t>
                      </a:r>
                      <a:r>
                        <a:rPr lang="en-US" sz="1400" b="0" dirty="0">
                          <a:effectLst/>
                        </a:rPr>
                        <a:t> fields </a:t>
                      </a:r>
                      <a:r>
                        <a:rPr lang="en-US" sz="1400" b="1" dirty="0">
                          <a:solidFill>
                            <a:srgbClr val="FFFF00"/>
                          </a:solidFill>
                          <a:effectLst/>
                        </a:rPr>
                        <a:t>and low pastoral</a:t>
                      </a:r>
                      <a:r>
                        <a:rPr lang="en-US" sz="1400" b="1" dirty="0">
                          <a:effectLst/>
                        </a:rPr>
                        <a:t> </a:t>
                      </a:r>
                      <a:r>
                        <a:rPr lang="en-US" sz="1400" b="0" dirty="0">
                          <a:effectLst/>
                        </a:rPr>
                        <a:t>hills.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272059"/>
              </p:ext>
            </p:extLst>
          </p:nvPr>
        </p:nvGraphicFramePr>
        <p:xfrm>
          <a:off x="395536" y="5085184"/>
          <a:ext cx="8280920" cy="15841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285415"/>
                <a:gridCol w="3995505"/>
              </a:tblGrid>
              <a:tr h="15841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Я </a:t>
                      </a:r>
                      <a:r>
                        <a:rPr lang="ru-RU" sz="1400" dirty="0">
                          <a:effectLst/>
                        </a:rPr>
                        <a:t>видела, что мы находимся в совершенно иной местности, чем </a:t>
                      </a:r>
                      <a:r>
                        <a:rPr lang="ru-RU" sz="1400" dirty="0" err="1">
                          <a:effectLst/>
                        </a:rPr>
                        <a:t>Ловуд</a:t>
                      </a:r>
                      <a:r>
                        <a:rPr lang="ru-RU" sz="1400" dirty="0">
                          <a:effectLst/>
                        </a:rPr>
                        <a:t>, - </a:t>
                      </a: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более многолюдной</a:t>
                      </a:r>
                      <a:r>
                        <a:rPr lang="ru-RU" sz="1400" dirty="0">
                          <a:effectLst/>
                        </a:rPr>
                        <a:t>, но </a:t>
                      </a: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менее живописной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более </a:t>
                      </a:r>
                      <a:r>
                        <a:rPr lang="ru-RU" sz="1400" dirty="0" smtClean="0">
                          <a:solidFill>
                            <a:srgbClr val="FFFF00"/>
                          </a:solidFill>
                          <a:effectLst/>
                        </a:rPr>
                        <a:t>оживлённой</a:t>
                      </a:r>
                      <a:r>
                        <a:rPr lang="ru-RU" sz="1400" dirty="0">
                          <a:solidFill>
                            <a:srgbClr val="FFFF00"/>
                          </a:solidFill>
                          <a:effectLst/>
                        </a:rPr>
                        <a:t>, но менее романтической.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I felt we were in a different region to </a:t>
                      </a:r>
                      <a:r>
                        <a:rPr lang="en-US" sz="1400" dirty="0" err="1">
                          <a:effectLst/>
                        </a:rPr>
                        <a:t>Lowood</a:t>
                      </a:r>
                      <a:r>
                        <a:rPr lang="en-US" sz="1400" dirty="0">
                          <a:effectLst/>
                        </a:rPr>
                        <a:t>, </a:t>
                      </a:r>
                      <a:r>
                        <a:rPr lang="en-US" sz="1400" dirty="0">
                          <a:solidFill>
                            <a:srgbClr val="FFFF00"/>
                          </a:solidFill>
                          <a:effectLst/>
                        </a:rPr>
                        <a:t>more populous, less picturesque; more stirring, less romantic.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85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941168"/>
            <a:ext cx="7632848" cy="504056"/>
          </a:xfrm>
        </p:spPr>
        <p:txBody>
          <a:bodyPr>
            <a:normAutofit fontScale="90000"/>
          </a:bodyPr>
          <a:lstStyle/>
          <a:p>
            <a:pPr algn="ctr"/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8136904" cy="5472608"/>
          </a:xfrm>
        </p:spPr>
        <p:txBody>
          <a:bodyPr>
            <a:normAutofit/>
          </a:bodyPr>
          <a:lstStyle/>
          <a:p>
            <a:pPr algn="just"/>
            <a:r>
              <a:rPr lang="ru-RU" sz="2200" i="1" dirty="0" smtClean="0"/>
              <a:t>Положительная степень </a:t>
            </a:r>
            <a:r>
              <a:rPr lang="ru-RU" sz="2200" dirty="0" smtClean="0"/>
              <a:t>(</a:t>
            </a:r>
            <a:r>
              <a:rPr lang="ru-RU" sz="2200" i="1" dirty="0" err="1" smtClean="0"/>
              <a:t>The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Positive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Degree</a:t>
            </a:r>
            <a:r>
              <a:rPr lang="ru-RU" sz="2200" dirty="0" smtClean="0"/>
              <a:t>) обозначает качество предмета вне сравнения с каким-либо другим предметом, обладающим тем же качеством.</a:t>
            </a:r>
          </a:p>
          <a:p>
            <a:pPr algn="just"/>
            <a:r>
              <a:rPr lang="ru-RU" sz="2200" i="1" dirty="0" smtClean="0"/>
              <a:t>Сравнительная степень</a:t>
            </a:r>
            <a:r>
              <a:rPr lang="ru-RU" sz="2200" dirty="0" smtClean="0"/>
              <a:t> (</a:t>
            </a:r>
            <a:r>
              <a:rPr lang="ru-RU" sz="2200" i="1" dirty="0" err="1" smtClean="0"/>
              <a:t>The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Comparative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Degree</a:t>
            </a:r>
            <a:r>
              <a:rPr lang="ru-RU" sz="2200" i="1" dirty="0" smtClean="0"/>
              <a:t>)</a:t>
            </a:r>
            <a:r>
              <a:rPr lang="ru-RU" sz="2200" dirty="0" smtClean="0"/>
              <a:t> указывает на наличие большей степени качества у одного предмета сравнительно с другим предметом, обладающим тем же качеством.</a:t>
            </a:r>
          </a:p>
          <a:p>
            <a:pPr algn="just"/>
            <a:r>
              <a:rPr lang="ru-RU" sz="2200" i="1" dirty="0" smtClean="0"/>
              <a:t>Превосходная степень</a:t>
            </a:r>
            <a:r>
              <a:rPr lang="ru-RU" sz="2200" dirty="0" smtClean="0"/>
              <a:t> (</a:t>
            </a:r>
            <a:r>
              <a:rPr lang="ru-RU" sz="2200" i="1" dirty="0" err="1" smtClean="0"/>
              <a:t>The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Superlative</a:t>
            </a:r>
            <a:r>
              <a:rPr lang="ru-RU" sz="2200" i="1" dirty="0" smtClean="0"/>
              <a:t> </a:t>
            </a:r>
            <a:r>
              <a:rPr lang="ru-RU" sz="2200" i="1" dirty="0" err="1" smtClean="0"/>
              <a:t>Degree</a:t>
            </a:r>
            <a:r>
              <a:rPr lang="ru-RU" sz="2200" dirty="0" smtClean="0"/>
              <a:t>) указывает на высшую степень качества у того или иного предмета среди всех других однородных предметов, обладающих тем же качеством.</a:t>
            </a:r>
          </a:p>
          <a:p>
            <a:pPr algn="just"/>
            <a:r>
              <a:rPr lang="ru-RU" sz="2200" b="1" dirty="0" err="1">
                <a:solidFill>
                  <a:schemeClr val="tx2"/>
                </a:solidFill>
              </a:rPr>
              <a:t>соld</a:t>
            </a:r>
            <a:r>
              <a:rPr lang="ru-RU" sz="2200" b="1" dirty="0">
                <a:solidFill>
                  <a:schemeClr val="tx2"/>
                </a:solidFill>
              </a:rPr>
              <a:t> (холодный) – </a:t>
            </a:r>
            <a:r>
              <a:rPr lang="ru-RU" sz="2200" b="1" dirty="0" err="1">
                <a:solidFill>
                  <a:schemeClr val="tx2"/>
                </a:solidFill>
              </a:rPr>
              <a:t>colder</a:t>
            </a:r>
            <a:r>
              <a:rPr lang="ru-RU" sz="2200" b="1" dirty="0">
                <a:solidFill>
                  <a:schemeClr val="tx2"/>
                </a:solidFill>
              </a:rPr>
              <a:t> (холоднее) - </a:t>
            </a:r>
            <a:r>
              <a:rPr lang="ru-RU" sz="2200" b="1" dirty="0" err="1">
                <a:solidFill>
                  <a:schemeClr val="tx2"/>
                </a:solidFill>
              </a:rPr>
              <a:t>the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coldest</a:t>
            </a:r>
            <a:r>
              <a:rPr lang="ru-RU" sz="2200" b="1" dirty="0">
                <a:solidFill>
                  <a:schemeClr val="tx2"/>
                </a:solidFill>
              </a:rPr>
              <a:t> (самый холодный)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2"/>
                </a:solidFill>
              </a:rPr>
              <a:t>Степени </a:t>
            </a:r>
            <a:r>
              <a:rPr lang="ru-RU" sz="2400" dirty="0">
                <a:solidFill>
                  <a:schemeClr val="accent2"/>
                </a:solidFill>
              </a:rPr>
              <a:t>сравнения </a:t>
            </a:r>
            <a:r>
              <a:rPr lang="ru-RU" sz="2400" dirty="0" smtClean="0">
                <a:solidFill>
                  <a:schemeClr val="accent2"/>
                </a:solidFill>
              </a:rPr>
              <a:t>прилагательных</a:t>
            </a:r>
          </a:p>
        </p:txBody>
      </p:sp>
    </p:spTree>
    <p:extLst>
      <p:ext uri="{BB962C8B-B14F-4D97-AF65-F5344CB8AC3E}">
        <p14:creationId xmlns:p14="http://schemas.microsoft.com/office/powerpoint/2010/main" val="263202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6408712" cy="4320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Степени сравнения прилагательных</a:t>
            </a:r>
            <a:endParaRPr lang="ru-RU" sz="2400" dirty="0">
              <a:solidFill>
                <a:schemeClr val="accent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1043144"/>
              </p:ext>
            </p:extLst>
          </p:nvPr>
        </p:nvGraphicFramePr>
        <p:xfrm>
          <a:off x="1403648" y="1124744"/>
          <a:ext cx="6858362" cy="208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48839"/>
                <a:gridCol w="2023557"/>
                <a:gridCol w="2585966"/>
              </a:tblGrid>
              <a:tr h="15841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Полезный – </a:t>
                      </a:r>
                      <a:r>
                        <a:rPr lang="en-US" sz="1600" dirty="0">
                          <a:effectLst/>
                        </a:rPr>
                        <a:t>useful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Полезнее, более полезный – </a:t>
                      </a:r>
                      <a:r>
                        <a:rPr lang="en-US" sz="1600" dirty="0">
                          <a:effectLst/>
                        </a:rPr>
                        <a:t>more useful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3510915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Наиболее/самый полезный – </a:t>
                      </a:r>
                      <a:r>
                        <a:rPr lang="en-US" sz="1600" dirty="0">
                          <a:effectLst/>
                        </a:rPr>
                        <a:t>the most </a:t>
                      </a:r>
                      <a:r>
                        <a:rPr lang="en-US" sz="1600" dirty="0" smtClean="0">
                          <a:effectLst/>
                        </a:rPr>
                        <a:t>useful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3510915" algn="l"/>
                        </a:tabLst>
                      </a:pPr>
                      <a:endParaRPr lang="ru-RU" sz="1600" dirty="0">
                        <a:effectLst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038940"/>
              </p:ext>
            </p:extLst>
          </p:nvPr>
        </p:nvGraphicFramePr>
        <p:xfrm>
          <a:off x="1403648" y="2708920"/>
          <a:ext cx="6840759" cy="896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0250"/>
                <a:gridCol w="2070230"/>
                <a:gridCol w="2520279"/>
              </a:tblGrid>
              <a:tr h="8961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Мягкий - </a:t>
                      </a:r>
                      <a:r>
                        <a:rPr lang="en-US" sz="1600" dirty="0">
                          <a:effectLst/>
                        </a:rPr>
                        <a:t>gentle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0915" algn="l"/>
                        </a:tabLst>
                      </a:pPr>
                      <a:r>
                        <a:rPr lang="en-US" sz="1600" dirty="0">
                          <a:effectLst/>
                        </a:rPr>
                        <a:t>More gentle/ gentler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0915" algn="l"/>
                        </a:tabLst>
                      </a:pPr>
                      <a:r>
                        <a:rPr lang="en-US" sz="1600" dirty="0">
                          <a:effectLst/>
                        </a:rPr>
                        <a:t>The most gentle/ the gentlest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4437112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Прилагательные </a:t>
            </a:r>
            <a:r>
              <a:rPr lang="en-US" i="1" dirty="0"/>
              <a:t>far</a:t>
            </a:r>
            <a:r>
              <a:rPr lang="ru-RU" i="1" dirty="0"/>
              <a:t>, </a:t>
            </a:r>
            <a:r>
              <a:rPr lang="en-US" i="1" dirty="0"/>
              <a:t>old</a:t>
            </a:r>
            <a:r>
              <a:rPr lang="ru-RU" i="1" dirty="0"/>
              <a:t>, </a:t>
            </a:r>
            <a:r>
              <a:rPr lang="en-US" i="1" dirty="0"/>
              <a:t>near</a:t>
            </a:r>
            <a:r>
              <a:rPr lang="ru-RU" i="1" dirty="0"/>
              <a:t>, </a:t>
            </a:r>
            <a:r>
              <a:rPr lang="en-US" i="1" dirty="0"/>
              <a:t>late </a:t>
            </a:r>
            <a:r>
              <a:rPr lang="ru-RU" dirty="0"/>
              <a:t>имеют двойные степени сравнения.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3510915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  <a:cs typeface="Times New Roman"/>
              </a:rPr>
              <a:t>far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i="1" dirty="0" smtClean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farther</a:t>
            </a:r>
            <a:r>
              <a:rPr lang="en-US" i="1" dirty="0">
                <a:latin typeface="Times New Roman"/>
                <a:ea typeface="Times New Roman"/>
              </a:rPr>
              <a:t> </a:t>
            </a:r>
            <a:r>
              <a:rPr lang="en-US" i="1" dirty="0" smtClean="0">
                <a:latin typeface="Times New Roman"/>
                <a:ea typeface="Times New Roman"/>
              </a:rPr>
              <a:t>- the </a:t>
            </a:r>
            <a:r>
              <a:rPr lang="en-US" i="1" dirty="0">
                <a:latin typeface="Times New Roman"/>
                <a:ea typeface="Times New Roman"/>
              </a:rPr>
              <a:t>farthest </a:t>
            </a:r>
            <a:endParaRPr lang="en-US" i="1" dirty="0" smtClean="0"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3510915" algn="l"/>
              </a:tabLst>
            </a:pPr>
            <a:r>
              <a:rPr lang="en-US" i="1" dirty="0" smtClean="0">
                <a:latin typeface="Times New Roman"/>
                <a:ea typeface="Times New Roman"/>
              </a:rPr>
              <a:t>further -  the </a:t>
            </a:r>
            <a:r>
              <a:rPr lang="en-US" i="1" dirty="0" err="1" smtClean="0">
                <a:latin typeface="Times New Roman"/>
                <a:ea typeface="Times New Roman"/>
              </a:rPr>
              <a:t>furtherst</a:t>
            </a:r>
            <a:endParaRPr lang="ru-RU" i="1" dirty="0" smtClean="0">
              <a:latin typeface="Times New Roman"/>
              <a:ea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3510915" algn="l"/>
              </a:tabLst>
            </a:pPr>
            <a:r>
              <a:rPr lang="en-US" i="1" dirty="0"/>
              <a:t>We live in the </a:t>
            </a:r>
            <a:r>
              <a:rPr lang="en-US" i="1" u="sng" dirty="0"/>
              <a:t>farther</a:t>
            </a:r>
            <a:r>
              <a:rPr lang="en-US" i="1" dirty="0"/>
              <a:t> side of the </a:t>
            </a:r>
            <a:r>
              <a:rPr lang="en-US" i="1" dirty="0" smtClean="0"/>
              <a:t>town</a:t>
            </a:r>
            <a:r>
              <a:rPr lang="ru-RU" i="1" dirty="0" smtClean="0"/>
              <a:t>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3510915" algn="l"/>
              </a:tabLst>
            </a:pPr>
            <a:r>
              <a:rPr lang="en-US" i="1" dirty="0"/>
              <a:t>Here is a </a:t>
            </a:r>
            <a:r>
              <a:rPr lang="en-US" i="1" u="sng" dirty="0"/>
              <a:t>further</a:t>
            </a:r>
            <a:r>
              <a:rPr lang="en-US" i="1" dirty="0"/>
              <a:t> </a:t>
            </a:r>
            <a:r>
              <a:rPr lang="en-US" i="1" dirty="0" smtClean="0"/>
              <a:t>example</a:t>
            </a:r>
            <a:r>
              <a:rPr lang="ru-RU" i="1" dirty="0" smtClean="0"/>
              <a:t>.</a:t>
            </a:r>
            <a:endParaRPr lang="ru-RU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746091"/>
              </p:ext>
            </p:extLst>
          </p:nvPr>
        </p:nvGraphicFramePr>
        <p:xfrm>
          <a:off x="1403648" y="3645024"/>
          <a:ext cx="6840760" cy="9361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0250"/>
                <a:gridCol w="2070229"/>
                <a:gridCol w="2520281"/>
              </a:tblGrid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Хороший - </a:t>
                      </a:r>
                      <a:r>
                        <a:rPr lang="en-US" sz="1600" dirty="0">
                          <a:effectLst/>
                        </a:rPr>
                        <a:t>good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Лучше -</a:t>
                      </a:r>
                      <a:r>
                        <a:rPr lang="en-US" sz="1600" dirty="0">
                          <a:effectLst/>
                        </a:rPr>
                        <a:t>better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0915" algn="l"/>
                        </a:tabLst>
                      </a:pPr>
                      <a:r>
                        <a:rPr lang="ru-RU" sz="1600" dirty="0">
                          <a:effectLst/>
                        </a:rPr>
                        <a:t>Самый лучший, наилучший - </a:t>
                      </a:r>
                      <a:r>
                        <a:rPr lang="en-US" sz="1600" dirty="0">
                          <a:effectLst/>
                        </a:rPr>
                        <a:t>the best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493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Особенности прилагательных в русском языке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/>
              <a:t>восхитительный - восхитителен, великолепная- великолепна, огромные - огромны</a:t>
            </a:r>
            <a:r>
              <a:rPr lang="ru-RU" i="1" dirty="0" smtClean="0"/>
              <a:t>.</a:t>
            </a:r>
          </a:p>
          <a:p>
            <a:pPr algn="just"/>
            <a:r>
              <a:rPr lang="ru-RU" i="1" dirty="0"/>
              <a:t>тяжёлый – тяжёл</a:t>
            </a:r>
            <a:r>
              <a:rPr lang="ru-RU" b="1" i="1" dirty="0"/>
              <a:t>еньк</a:t>
            </a:r>
            <a:r>
              <a:rPr lang="ru-RU" i="1" dirty="0"/>
              <a:t>ий – тяжел</a:t>
            </a:r>
            <a:r>
              <a:rPr lang="ru-RU" b="1" i="1" dirty="0"/>
              <a:t>енн</a:t>
            </a:r>
            <a:r>
              <a:rPr lang="ru-RU" i="1" dirty="0"/>
              <a:t>ый - тяжел</a:t>
            </a:r>
            <a:r>
              <a:rPr lang="ru-RU" b="1" i="1" dirty="0"/>
              <a:t>оват</a:t>
            </a:r>
            <a:r>
              <a:rPr lang="ru-RU" i="1" dirty="0"/>
              <a:t>ый; </a:t>
            </a:r>
            <a:r>
              <a:rPr lang="ru-RU" i="1" dirty="0" smtClean="0"/>
              <a:t>прекрасный</a:t>
            </a:r>
            <a:r>
              <a:rPr lang="ru-RU" dirty="0" smtClean="0"/>
              <a:t>-</a:t>
            </a:r>
            <a:r>
              <a:rPr lang="ru-RU" b="1" i="1" dirty="0" smtClean="0"/>
              <a:t>рас</a:t>
            </a:r>
            <a:r>
              <a:rPr lang="ru-RU" i="1" dirty="0" smtClean="0"/>
              <a:t>прекрасный</a:t>
            </a:r>
            <a:r>
              <a:rPr lang="ru-RU" i="1" dirty="0"/>
              <a:t>; высший </a:t>
            </a:r>
            <a:r>
              <a:rPr lang="ru-RU" i="1" dirty="0" smtClean="0"/>
              <a:t>– </a:t>
            </a:r>
            <a:r>
              <a:rPr lang="ru-RU" b="1" i="1" dirty="0" smtClean="0"/>
              <a:t>наи</a:t>
            </a:r>
            <a:r>
              <a:rPr lang="ru-RU" i="1" dirty="0" smtClean="0"/>
              <a:t>высший</a:t>
            </a:r>
          </a:p>
          <a:p>
            <a:pPr algn="just"/>
            <a:r>
              <a:rPr lang="ru-RU" i="1" dirty="0" smtClean="0"/>
              <a:t>вечно </a:t>
            </a:r>
            <a:r>
              <a:rPr lang="ru-RU" i="1" dirty="0"/>
              <a:t>живой, весьма интересный, довольно </a:t>
            </a:r>
            <a:r>
              <a:rPr lang="ru-RU" i="1" dirty="0" smtClean="0"/>
              <a:t>неприятный</a:t>
            </a:r>
          </a:p>
          <a:p>
            <a:endParaRPr lang="ru-RU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57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4104" y="476672"/>
            <a:ext cx="4680520" cy="6389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Творчество Ш. </a:t>
            </a:r>
            <a:r>
              <a:rPr lang="ru-RU" sz="3200" dirty="0" err="1" smtClean="0">
                <a:solidFill>
                  <a:schemeClr val="accent2"/>
                </a:solidFill>
              </a:rPr>
              <a:t>Бронте</a:t>
            </a:r>
            <a:endParaRPr lang="ru-RU" sz="32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449114" cy="10801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/>
              <a:t>В истории развития английской литературы большую роль сыграл реалистический социальный роман ХІХ века. В конце 1847 года увидел свет роман Шарлоты </a:t>
            </a:r>
            <a:r>
              <a:rPr lang="ru-RU" sz="2400" dirty="0" err="1"/>
              <a:t>Бронте</a:t>
            </a:r>
            <a:r>
              <a:rPr lang="ru-RU" sz="2400" dirty="0"/>
              <a:t> «</a:t>
            </a:r>
            <a:r>
              <a:rPr lang="ru-RU" sz="2400" dirty="0" smtClean="0"/>
              <a:t>Джейн </a:t>
            </a:r>
            <a:r>
              <a:rPr lang="ru-RU" sz="2400" dirty="0"/>
              <a:t>Эйр». </a:t>
            </a:r>
            <a:r>
              <a:rPr lang="ru-RU" sz="2400" dirty="0" smtClean="0"/>
              <a:t>                      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607" y="2442585"/>
            <a:ext cx="3336035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40" y="2592002"/>
            <a:ext cx="2520280" cy="366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84545" y="6259009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1816 - 1855</a:t>
            </a:r>
          </a:p>
        </p:txBody>
      </p:sp>
    </p:spTree>
    <p:extLst>
      <p:ext uri="{BB962C8B-B14F-4D97-AF65-F5344CB8AC3E}">
        <p14:creationId xmlns:p14="http://schemas.microsoft.com/office/powerpoint/2010/main" val="263782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«Я почитаю настойчивость, непоколебимость, усердие, таланты - ибо это орудия, с помощью которых люди достигают великих целей и поднимаются на неизмеримые высоты».</a:t>
            </a:r>
            <a:br>
              <a:rPr lang="ru-RU" sz="2200" dirty="0"/>
            </a:br>
            <a:r>
              <a:rPr lang="ru-RU" sz="2200" dirty="0"/>
              <a:t>                                                        Шарлотта </a:t>
            </a:r>
            <a:r>
              <a:rPr lang="ru-RU" sz="2200" dirty="0" err="1"/>
              <a:t>Бронте</a:t>
            </a:r>
            <a:r>
              <a:rPr lang="ru-RU" sz="2200" dirty="0"/>
              <a:t> «Джейн Эйр»</a:t>
            </a:r>
            <a:r>
              <a:rPr lang="ru-RU" sz="5400" dirty="0"/>
              <a:t/>
            </a:r>
            <a:br>
              <a:rPr lang="ru-RU" sz="54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 algn="just">
              <a:buNone/>
            </a:pPr>
            <a:r>
              <a:rPr lang="ru-RU" sz="2800" dirty="0"/>
              <a:t> </a:t>
            </a:r>
            <a:r>
              <a:rPr lang="ru-RU" sz="2800" dirty="0" smtClean="0"/>
              <a:t> </a:t>
            </a:r>
            <a:r>
              <a:rPr lang="ru-RU" sz="2000" b="1" dirty="0" smtClean="0"/>
              <a:t>странная </a:t>
            </a:r>
            <a:r>
              <a:rPr lang="ru-RU" sz="2000" b="1" dirty="0"/>
              <a:t>маленькая</a:t>
            </a:r>
            <a:r>
              <a:rPr lang="ru-RU" sz="2000" dirty="0"/>
              <a:t> фигурка, её </a:t>
            </a:r>
            <a:r>
              <a:rPr lang="ru-RU" sz="2000" b="1" dirty="0"/>
              <a:t>бледное лицо</a:t>
            </a:r>
            <a:r>
              <a:rPr lang="ru-RU" sz="2000" dirty="0"/>
              <a:t> и руки - </a:t>
            </a:r>
            <a:r>
              <a:rPr lang="en-US" sz="2000" dirty="0"/>
              <a:t>and the </a:t>
            </a:r>
            <a:r>
              <a:rPr lang="en-US" sz="2000" b="1" dirty="0"/>
              <a:t>strange little</a:t>
            </a:r>
            <a:r>
              <a:rPr lang="en-US" sz="2000" dirty="0"/>
              <a:t> figure</a:t>
            </a:r>
            <a:r>
              <a:rPr lang="en-US" sz="2000" b="1" dirty="0"/>
              <a:t> </a:t>
            </a:r>
            <a:r>
              <a:rPr lang="en-US" sz="2000" dirty="0"/>
              <a:t>there gazing at me</a:t>
            </a:r>
            <a:r>
              <a:rPr lang="ru-RU" sz="2000" dirty="0"/>
              <a:t>, </a:t>
            </a:r>
            <a:r>
              <a:rPr lang="en-US" sz="2000" dirty="0"/>
              <a:t>with a </a:t>
            </a:r>
            <a:r>
              <a:rPr lang="en-US" sz="2000" b="1" dirty="0"/>
              <a:t>white</a:t>
            </a:r>
            <a:r>
              <a:rPr lang="en-US" sz="2000" dirty="0"/>
              <a:t> face and arms specking </a:t>
            </a:r>
            <a:r>
              <a:rPr lang="en-US" sz="2000" dirty="0" smtClean="0"/>
              <a:t>the </a:t>
            </a:r>
            <a:r>
              <a:rPr lang="en-US" sz="2000" dirty="0"/>
              <a:t>gloom</a:t>
            </a:r>
            <a:r>
              <a:rPr lang="ru-RU" sz="2000" dirty="0"/>
              <a:t>. 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   Я </a:t>
            </a:r>
            <a:r>
              <a:rPr lang="ru-RU" sz="2000" dirty="0"/>
              <a:t>действительно ударила Джона кулаком по этой выступающей части лица </a:t>
            </a:r>
            <a:r>
              <a:rPr lang="ru-RU" sz="2000" b="1" dirty="0"/>
              <a:t>со всей силой, на какую только была способна -</a:t>
            </a:r>
            <a:r>
              <a:rPr lang="ru-RU" sz="2000" dirty="0"/>
              <a:t> </a:t>
            </a:r>
            <a:r>
              <a:rPr lang="en-US" sz="2000" dirty="0"/>
              <a:t>I had indeed </a:t>
            </a:r>
            <a:r>
              <a:rPr lang="en-US" sz="2000" dirty="0" err="1"/>
              <a:t>levelled</a:t>
            </a:r>
            <a:r>
              <a:rPr lang="en-US" sz="2000" dirty="0"/>
              <a:t> at that prominent feature </a:t>
            </a:r>
            <a:r>
              <a:rPr lang="en-US" sz="2000" b="1" dirty="0"/>
              <a:t>as hard a blow as my knuckles could inflict</a:t>
            </a:r>
            <a:r>
              <a:rPr lang="ru-RU" sz="2000" b="1" dirty="0"/>
              <a:t>; </a:t>
            </a:r>
            <a:r>
              <a:rPr lang="en-US" sz="2000" dirty="0"/>
              <a:t>I had the </a:t>
            </a:r>
            <a:r>
              <a:rPr lang="en-US" sz="2000" b="1" dirty="0"/>
              <a:t>greatest</a:t>
            </a:r>
            <a:r>
              <a:rPr lang="en-US" sz="2000" dirty="0"/>
              <a:t> inclination to follow up my advantage to purpose</a:t>
            </a:r>
            <a:r>
              <a:rPr lang="ru-RU" sz="2000" dirty="0"/>
              <a:t> – Я почувствовала </a:t>
            </a:r>
            <a:r>
              <a:rPr lang="ru-RU" sz="2000" b="1" dirty="0"/>
              <a:t>сильнейшее</a:t>
            </a:r>
            <a:r>
              <a:rPr lang="ru-RU" sz="2000" dirty="0"/>
              <a:t> желание воспользоваться и дальше достигнутым преимуществом…; “</a:t>
            </a:r>
            <a:r>
              <a:rPr lang="en-US" sz="2000" b="1" dirty="0"/>
              <a:t>that nasty</a:t>
            </a:r>
            <a:r>
              <a:rPr lang="en-US" sz="2000" dirty="0"/>
              <a:t> Jane Eyre</a:t>
            </a:r>
            <a:r>
              <a:rPr lang="ru-RU" sz="2000" dirty="0"/>
              <a:t>” </a:t>
            </a:r>
            <a:r>
              <a:rPr lang="en-US" sz="2000" dirty="0"/>
              <a:t>had flown at him </a:t>
            </a:r>
            <a:r>
              <a:rPr lang="en-US" sz="2000" b="1" dirty="0"/>
              <a:t>like a mad cat</a:t>
            </a:r>
            <a:r>
              <a:rPr lang="ru-RU" sz="2000" b="1" dirty="0"/>
              <a:t> -</a:t>
            </a:r>
            <a:r>
              <a:rPr lang="ru-RU" sz="2000" dirty="0"/>
              <a:t> эта </a:t>
            </a:r>
            <a:r>
              <a:rPr lang="ru-RU" sz="2000" b="1" dirty="0"/>
              <a:t>гадкая</a:t>
            </a:r>
            <a:r>
              <a:rPr lang="ru-RU" sz="2000" dirty="0"/>
              <a:t> Джен Эйр набросилась на него, </a:t>
            </a:r>
            <a:r>
              <a:rPr lang="ru-RU" sz="2000" b="1" dirty="0"/>
              <a:t>точно бешеная кошка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587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45735"/>
              </p:ext>
            </p:extLst>
          </p:nvPr>
        </p:nvGraphicFramePr>
        <p:xfrm>
          <a:off x="899592" y="1628800"/>
          <a:ext cx="7093188" cy="296835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545836"/>
                <a:gridCol w="3547352"/>
              </a:tblGrid>
              <a:tr h="29683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Холодный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зимний ветер нагнал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угрюмые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тучи и полил такой пронизывающий дождь, что и речи не могло быть ни о какой попытке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выйти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ещё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cold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winter wind had brought with it clouds 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so </a:t>
                      </a:r>
                      <a:r>
                        <a:rPr lang="en-US" sz="1800" b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sombre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and a rain 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so penetrating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that </a:t>
                      </a:r>
                      <a:r>
                        <a:rPr lang="en-US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further</a:t>
                      </a: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out-door exercise was now out of the question.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07704" y="1040947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Роль природы в романе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013176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/>
                <a:ea typeface="Times New Roman"/>
              </a:rPr>
              <a:t>Эмоциональности описания способствуют эпитеты</a:t>
            </a:r>
            <a:r>
              <a:rPr lang="en-US" sz="2000" dirty="0">
                <a:latin typeface="Times New Roman"/>
                <a:ea typeface="Times New Roman"/>
              </a:rPr>
              <a:t>: </a:t>
            </a:r>
            <a:r>
              <a:rPr lang="en-US" sz="2000" b="1" dirty="0">
                <a:latin typeface="Times New Roman"/>
                <a:ea typeface="Times New Roman"/>
              </a:rPr>
              <a:t>ceaseless</a:t>
            </a:r>
            <a:r>
              <a:rPr lang="en-US" sz="2000" dirty="0">
                <a:latin typeface="Times New Roman"/>
                <a:ea typeface="Times New Roman"/>
              </a:rPr>
              <a:t> </a:t>
            </a:r>
            <a:r>
              <a:rPr lang="en-US" sz="2000" b="1" dirty="0">
                <a:latin typeface="Times New Roman"/>
                <a:ea typeface="Times New Roman"/>
              </a:rPr>
              <a:t>rain </a:t>
            </a:r>
            <a:r>
              <a:rPr lang="en-US" sz="2000" dirty="0">
                <a:latin typeface="Times New Roman"/>
                <a:ea typeface="Times New Roman"/>
              </a:rPr>
              <a:t>(</a:t>
            </a:r>
            <a:r>
              <a:rPr lang="ru-RU" sz="2000" dirty="0">
                <a:latin typeface="Times New Roman"/>
                <a:ea typeface="Times New Roman"/>
              </a:rPr>
              <a:t>нескончаемый дождь</a:t>
            </a:r>
            <a:r>
              <a:rPr lang="en-US" sz="2000" dirty="0">
                <a:latin typeface="Times New Roman"/>
                <a:ea typeface="Times New Roman"/>
              </a:rPr>
              <a:t>), </a:t>
            </a:r>
            <a:r>
              <a:rPr lang="en-US" sz="2000" b="1" dirty="0">
                <a:latin typeface="Times New Roman"/>
                <a:ea typeface="Times New Roman"/>
              </a:rPr>
              <a:t>black frost </a:t>
            </a:r>
            <a:r>
              <a:rPr lang="en-US" sz="2000" dirty="0">
                <a:latin typeface="Times New Roman"/>
                <a:ea typeface="Times New Roman"/>
              </a:rPr>
              <a:t>(</a:t>
            </a:r>
            <a:r>
              <a:rPr lang="ru-RU" sz="2000" dirty="0">
                <a:latin typeface="Times New Roman"/>
                <a:ea typeface="Times New Roman"/>
              </a:rPr>
              <a:t>мрачный мороз</a:t>
            </a:r>
            <a:r>
              <a:rPr lang="en-US" sz="2000" dirty="0">
                <a:latin typeface="Times New Roman"/>
                <a:ea typeface="Times New Roman"/>
              </a:rPr>
              <a:t>), </a:t>
            </a:r>
            <a:r>
              <a:rPr lang="en-US" sz="2000" b="1" dirty="0">
                <a:latin typeface="Times New Roman"/>
                <a:ea typeface="Times New Roman"/>
              </a:rPr>
              <a:t>opaque sky </a:t>
            </a:r>
            <a:r>
              <a:rPr lang="en-US" sz="2000" dirty="0">
                <a:latin typeface="Times New Roman"/>
                <a:ea typeface="Times New Roman"/>
              </a:rPr>
              <a:t>(</a:t>
            </a:r>
            <a:r>
              <a:rPr lang="ru-RU" sz="2000" dirty="0">
                <a:latin typeface="Times New Roman"/>
                <a:ea typeface="Times New Roman"/>
              </a:rPr>
              <a:t>мрачное небо</a:t>
            </a:r>
            <a:r>
              <a:rPr lang="en-US" sz="2000" dirty="0">
                <a:latin typeface="Times New Roman"/>
                <a:ea typeface="Times New Roman"/>
              </a:rPr>
              <a:t>), </a:t>
            </a:r>
            <a:r>
              <a:rPr lang="en-US" sz="2000" b="1" dirty="0">
                <a:latin typeface="Times New Roman"/>
                <a:ea typeface="Times New Roman"/>
              </a:rPr>
              <a:t>howling wind</a:t>
            </a:r>
            <a:r>
              <a:rPr lang="en-US" sz="2000" dirty="0">
                <a:latin typeface="Times New Roman"/>
                <a:ea typeface="Times New Roman"/>
              </a:rPr>
              <a:t> (</a:t>
            </a:r>
            <a:r>
              <a:rPr lang="ru-RU" sz="2000" dirty="0">
                <a:latin typeface="Times New Roman"/>
                <a:ea typeface="Times New Roman"/>
              </a:rPr>
              <a:t>завывающий ветер</a:t>
            </a:r>
            <a:r>
              <a:rPr lang="en-US" sz="2000" dirty="0">
                <a:latin typeface="Times New Roman"/>
                <a:ea typeface="Times New Roman"/>
              </a:rPr>
              <a:t>), </a:t>
            </a:r>
            <a:r>
              <a:rPr lang="en-US" sz="2000" b="1" dirty="0">
                <a:latin typeface="Times New Roman"/>
                <a:ea typeface="Times New Roman"/>
              </a:rPr>
              <a:t>beclouded sky </a:t>
            </a:r>
            <a:r>
              <a:rPr lang="en-US" sz="2000" dirty="0">
                <a:latin typeface="Times New Roman"/>
                <a:ea typeface="Times New Roman"/>
              </a:rPr>
              <a:t>(</a:t>
            </a:r>
            <a:r>
              <a:rPr lang="ru-RU" sz="2000" dirty="0">
                <a:latin typeface="Times New Roman"/>
                <a:ea typeface="Times New Roman"/>
              </a:rPr>
              <a:t>облачное небо</a:t>
            </a:r>
            <a:r>
              <a:rPr lang="en-US" sz="2000" dirty="0">
                <a:latin typeface="Times New Roman"/>
                <a:ea typeface="Times New Roman"/>
              </a:rPr>
              <a:t>), </a:t>
            </a:r>
            <a:r>
              <a:rPr lang="en-US" sz="2000" b="1" dirty="0">
                <a:latin typeface="Times New Roman"/>
                <a:ea typeface="Times New Roman"/>
              </a:rPr>
              <a:t>lamentable blast </a:t>
            </a:r>
            <a:r>
              <a:rPr lang="en-US" sz="2000" dirty="0">
                <a:latin typeface="Times New Roman"/>
                <a:ea typeface="Times New Roman"/>
              </a:rPr>
              <a:t>(</a:t>
            </a:r>
            <a:r>
              <a:rPr lang="ru-RU" sz="2000" dirty="0">
                <a:latin typeface="Times New Roman"/>
                <a:ea typeface="Times New Roman"/>
              </a:rPr>
              <a:t>жалобно стонавший ветер</a:t>
            </a:r>
            <a:r>
              <a:rPr lang="en-US" sz="2000" dirty="0">
                <a:latin typeface="Times New Roman"/>
                <a:ea typeface="Times New Roman"/>
              </a:rPr>
              <a:t>) </a:t>
            </a:r>
            <a:r>
              <a:rPr lang="ru-RU" sz="2000" dirty="0">
                <a:latin typeface="Times New Roman"/>
                <a:ea typeface="Times New Roman"/>
              </a:rPr>
              <a:t>и многие другие</a:t>
            </a:r>
            <a:r>
              <a:rPr lang="en-US" sz="2000" dirty="0">
                <a:latin typeface="Times New Roman"/>
                <a:ea typeface="Times New Roman"/>
              </a:rPr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4824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562</TotalTime>
  <Words>808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Использование степеней сравнения прилагательных в романе «Джейн Эйр».</vt:lpstr>
      <vt:lpstr>Презентация PowerPoint</vt:lpstr>
      <vt:lpstr>Презентация PowerPoint</vt:lpstr>
      <vt:lpstr>Презентация PowerPoint</vt:lpstr>
      <vt:lpstr>Степени сравнения прилагательных</vt:lpstr>
      <vt:lpstr>Особенности прилагательных в русском языке</vt:lpstr>
      <vt:lpstr>Творчество Ш. Бронте</vt:lpstr>
      <vt:lpstr>«Я почитаю настойчивость, непоколебимость, усердие, таланты - ибо это орудия, с помощью которых люди достигают великих целей и поднимаются на неизмеримые высоты».                                                         Шарлотта Бронте «Джейн Эйр» </vt:lpstr>
      <vt:lpstr>Презентация PowerPoint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«Красный цвет-символ опасности?»</dc:title>
  <dc:creator>User</dc:creator>
  <cp:lastModifiedBy>СВЕТЛАНА</cp:lastModifiedBy>
  <cp:revision>42</cp:revision>
  <dcterms:created xsi:type="dcterms:W3CDTF">2015-01-23T05:04:57Z</dcterms:created>
  <dcterms:modified xsi:type="dcterms:W3CDTF">2016-08-19T12:43:29Z</dcterms:modified>
</cp:coreProperties>
</file>